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8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9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5C"/>
    <a:srgbClr val="2D8773"/>
    <a:srgbClr val="00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97478" autoAdjust="0"/>
  </p:normalViewPr>
  <p:slideViewPr>
    <p:cSldViewPr snapToGrid="0">
      <p:cViewPr varScale="1">
        <p:scale>
          <a:sx n="86" d="100"/>
          <a:sy n="86" d="100"/>
        </p:scale>
        <p:origin x="-1325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83405-16E8-4BB8-8299-D3866034283A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66587-4BB9-48BB-A615-4D38A9E57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66587-4BB9-48BB-A615-4D38A9E57E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5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0776" y="2367546"/>
            <a:ext cx="7886700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3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15878"/>
            <a:ext cx="7886700" cy="3298786"/>
          </a:xfrm>
        </p:spPr>
        <p:txBody>
          <a:bodyPr/>
          <a:lstStyle>
            <a:lvl1pPr>
              <a:defRPr>
                <a:solidFill>
                  <a:srgbClr val="002A5C"/>
                </a:solidFill>
                <a:latin typeface="+mn-lt"/>
              </a:defRPr>
            </a:lvl1pPr>
            <a:lvl2pPr>
              <a:defRPr>
                <a:solidFill>
                  <a:srgbClr val="002A5C"/>
                </a:solidFill>
                <a:latin typeface="+mn-lt"/>
              </a:defRPr>
            </a:lvl2pPr>
            <a:lvl3pPr>
              <a:defRPr>
                <a:solidFill>
                  <a:srgbClr val="002A5C"/>
                </a:solidFill>
                <a:latin typeface="+mn-lt"/>
              </a:defRPr>
            </a:lvl3pPr>
            <a:lvl4pPr>
              <a:defRPr>
                <a:solidFill>
                  <a:srgbClr val="002A5C"/>
                </a:solidFill>
                <a:latin typeface="+mn-lt"/>
              </a:defRPr>
            </a:lvl4pPr>
            <a:lvl5pPr>
              <a:defRPr>
                <a:solidFill>
                  <a:srgbClr val="002A5C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2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327"/>
            <a:ext cx="9144000" cy="578734"/>
          </a:xfrm>
        </p:spPr>
        <p:txBody>
          <a:bodyPr anchor="t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-397" y="1018572"/>
            <a:ext cx="914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A5C"/>
                </a:solidFill>
              </a:rPr>
              <a:t>Guardianship X Representative Payee Payment</a:t>
            </a:r>
            <a:endParaRPr lang="en-US" dirty="0">
              <a:solidFill>
                <a:srgbClr val="002A5C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7558" y="1664140"/>
            <a:ext cx="4052857" cy="3689151"/>
          </a:xfrm>
          <a:prstGeom prst="rect">
            <a:avLst/>
          </a:prstGeom>
          <a:noFill/>
          <a:ln w="6350">
            <a:solidFill>
              <a:srgbClr val="002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687179" y="1664140"/>
            <a:ext cx="4052857" cy="3689151"/>
          </a:xfrm>
          <a:prstGeom prst="rect">
            <a:avLst/>
          </a:prstGeom>
          <a:noFill/>
          <a:ln w="6350">
            <a:solidFill>
              <a:srgbClr val="002A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4687179" y="1895057"/>
            <a:ext cx="4052856" cy="46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1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007D7D"/>
                </a:solidFill>
              </a:rPr>
              <a:t>Representative </a:t>
            </a:r>
            <a:r>
              <a:rPr lang="en-US" sz="1800" b="1" dirty="0" smtClean="0">
                <a:solidFill>
                  <a:srgbClr val="007D7D"/>
                </a:solidFill>
              </a:rPr>
              <a:t>Payee </a:t>
            </a:r>
          </a:p>
          <a:p>
            <a:pPr algn="ctr"/>
            <a:r>
              <a:rPr lang="en-US" sz="1800" b="1" dirty="0" smtClean="0">
                <a:solidFill>
                  <a:srgbClr val="007D7D"/>
                </a:solidFill>
              </a:rPr>
              <a:t>Payment</a:t>
            </a:r>
          </a:p>
        </p:txBody>
      </p:sp>
      <p:sp>
        <p:nvSpPr>
          <p:cNvPr id="18" name="Content Placeholder 2"/>
          <p:cNvSpPr txBox="1">
            <a:spLocks/>
          </p:cNvSpPr>
          <p:nvPr userDrawn="1"/>
        </p:nvSpPr>
        <p:spPr>
          <a:xfrm>
            <a:off x="377557" y="1895056"/>
            <a:ext cx="4052856" cy="469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1800" kern="1200">
                <a:solidFill>
                  <a:srgbClr val="002A5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007D7D"/>
                </a:solidFill>
              </a:rPr>
              <a:t>Guardianship</a:t>
            </a:r>
          </a:p>
        </p:txBody>
      </p:sp>
    </p:spTree>
    <p:extLst>
      <p:ext uri="{BB962C8B-B14F-4D97-AF65-F5344CB8AC3E}">
        <p14:creationId xmlns:p14="http://schemas.microsoft.com/office/powerpoint/2010/main" val="216174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09274"/>
            <a:ext cx="3457213" cy="3422751"/>
          </a:xfrm>
        </p:spPr>
        <p:txBody>
          <a:bodyPr anchor="ctr">
            <a:normAutofit/>
          </a:bodyPr>
          <a:lstStyle>
            <a:lvl1pPr algn="r">
              <a:defRPr sz="1600">
                <a:solidFill>
                  <a:srgbClr val="002A5C"/>
                </a:solidFill>
              </a:defRPr>
            </a:lvl1pPr>
            <a:lvl2pPr>
              <a:defRPr sz="1600">
                <a:solidFill>
                  <a:srgbClr val="002A5C"/>
                </a:solidFill>
              </a:defRPr>
            </a:lvl2pPr>
            <a:lvl3pPr>
              <a:defRPr sz="1600">
                <a:solidFill>
                  <a:srgbClr val="002A5C"/>
                </a:solidFill>
              </a:defRPr>
            </a:lvl3pPr>
            <a:lvl4pPr>
              <a:defRPr sz="1600">
                <a:solidFill>
                  <a:srgbClr val="002A5C"/>
                </a:solidFill>
              </a:defRPr>
            </a:lvl4pPr>
            <a:lvl5pPr>
              <a:defRPr sz="1600">
                <a:solidFill>
                  <a:srgbClr val="002A5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2122" y="2509274"/>
            <a:ext cx="4273228" cy="3422752"/>
          </a:xfrm>
        </p:spPr>
        <p:txBody>
          <a:bodyPr>
            <a:normAutofit/>
          </a:bodyPr>
          <a:lstStyle>
            <a:lvl1pPr>
              <a:defRPr sz="1600">
                <a:solidFill>
                  <a:srgbClr val="002A5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3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1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4641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615878"/>
            <a:ext cx="7886700" cy="3298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9074F-DE40-44FC-BF03-66C03F0D019F}" type="datetimeFigureOut">
              <a:rPr lang="en-US" smtClean="0"/>
              <a:t>3/17/2017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D878-E6AD-4DBF-8C97-F4D5000A0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8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A5C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–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sa.gov/payee/form/index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oig.ssa.gov/report-fraud-waste-or-abuse/fraud-waste-and-abus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a.gov/pubs/EN-05-10076.pdf" TargetMode="External"/><Relationship Id="rId2" Type="http://schemas.openxmlformats.org/officeDocument/2006/relationships/hyperlink" Target="https://www.ssa.gov/agency/rcd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sumerfinance.gov/managing-someone-elses-money/" TargetMode="External"/><Relationship Id="rId4" Type="http://schemas.openxmlformats.org/officeDocument/2006/relationships/hyperlink" Target="https://www.ssa.gov/payee/NewGuide/toc.ht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ssa.gov/pubs/EN-05-10076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7493"/>
            <a:ext cx="9144000" cy="1215342"/>
          </a:xfrm>
        </p:spPr>
        <p:txBody>
          <a:bodyPr>
            <a:noAutofit/>
          </a:bodyPr>
          <a:lstStyle/>
          <a:p>
            <a:r>
              <a:rPr lang="en-US" dirty="0"/>
              <a:t>Social Security </a:t>
            </a:r>
            <a:br>
              <a:rPr lang="en-US" dirty="0"/>
            </a:br>
            <a:r>
              <a:rPr lang="en-US" dirty="0"/>
              <a:t>Representative Payees:</a:t>
            </a:r>
            <a:br>
              <a:rPr lang="en-US" dirty="0"/>
            </a:br>
            <a:r>
              <a:rPr lang="en-US" sz="4800" dirty="0" smtClean="0"/>
              <a:t>Judicial Training Guide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6604753"/>
            <a:ext cx="90014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NOVEMBER 2016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Process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522" y="2662177"/>
            <a:ext cx="3848582" cy="252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Notice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Medical statement; possible visitor or guardian ad litem investigation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Possible appointment of counsel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Hearing, testimony, possible presence of person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Court order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090" y="2665990"/>
            <a:ext cx="384394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Reviewing SSA field office investigates and reviews legal, medical and lay evidence</a:t>
            </a:r>
          </a:p>
        </p:txBody>
      </p:sp>
    </p:spTree>
    <p:extLst>
      <p:ext uri="{BB962C8B-B14F-4D97-AF65-F5344CB8AC3E}">
        <p14:creationId xmlns:p14="http://schemas.microsoft.com/office/powerpoint/2010/main" val="36112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62177"/>
            <a:ext cx="3860156" cy="30008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Nominee in petition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Statutory preference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Family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Corporate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Professional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Public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Volunteer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Possible background check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2A5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7094" y="2662177"/>
            <a:ext cx="3832941" cy="2600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Nominee in application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Regulation guidance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Custodial Parent or Spouse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Legal guardian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Relative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Friend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A5C"/>
                </a:solidFill>
              </a:rPr>
              <a:t>Public or nonprofit agency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Background check, if </a:t>
            </a:r>
            <a:r>
              <a:rPr lang="en-US" sz="1600" dirty="0" smtClean="0">
                <a:solidFill>
                  <a:srgbClr val="002A5C"/>
                </a:solidFill>
              </a:rPr>
              <a:t>applicable</a:t>
            </a:r>
            <a:endParaRPr lang="en-US" sz="1600" dirty="0">
              <a:solidFill>
                <a:srgbClr val="002A5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Selection</a:t>
            </a:r>
          </a:p>
        </p:txBody>
      </p:sp>
    </p:spTree>
    <p:extLst>
      <p:ext uri="{BB962C8B-B14F-4D97-AF65-F5344CB8AC3E}">
        <p14:creationId xmlns:p14="http://schemas.microsoft.com/office/powerpoint/2010/main" val="2273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62177"/>
            <a:ext cx="3854369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Full or limited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Property 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Person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Both property and person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090" y="2662177"/>
            <a:ext cx="3843945" cy="2092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Only SSA </a:t>
            </a:r>
            <a:r>
              <a:rPr lang="en-US" sz="1600" dirty="0" smtClean="0">
                <a:solidFill>
                  <a:srgbClr val="002A5C"/>
                </a:solidFill>
              </a:rPr>
              <a:t>benefit</a:t>
            </a:r>
            <a:endParaRPr lang="en-US" sz="1600" dirty="0">
              <a:solidFill>
                <a:srgbClr val="002A5C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1600" b="1" i="1" dirty="0">
                <a:solidFill>
                  <a:srgbClr val="002A5C"/>
                </a:solidFill>
                <a:latin typeface="+mj-lt"/>
              </a:rPr>
              <a:t>“A payee has no legal authority to manage non-Social Security income or medical matters.  A representative payee, however, may need to help a beneficiary get medical services or treatment.” 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rgbClr val="002A5C"/>
                </a:solidFill>
              </a:rPr>
              <a:t>– SSA Guide for Representative Payees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Compare:Authority</a:t>
            </a:r>
          </a:p>
        </p:txBody>
      </p:sp>
    </p:spTree>
    <p:extLst>
      <p:ext uri="{BB962C8B-B14F-4D97-AF65-F5344CB8AC3E}">
        <p14:creationId xmlns:p14="http://schemas.microsoft.com/office/powerpoint/2010/main" val="32487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62177"/>
            <a:ext cx="3848582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Inventory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Accounting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Possible guardianship plan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Status report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3947" y="2646787"/>
            <a:ext cx="3856088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Annual Accounting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A5C"/>
                </a:solidFill>
              </a:rPr>
              <a:t>Expenditures</a:t>
            </a: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2A5C"/>
                </a:solidFill>
              </a:rPr>
              <a:t>Conserved funds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Report changes that may affect the beneficiary’s entitlement or amount of </a:t>
            </a:r>
            <a:r>
              <a:rPr lang="en-US" sz="1600" dirty="0" smtClean="0">
                <a:solidFill>
                  <a:srgbClr val="002A5C"/>
                </a:solidFill>
              </a:rPr>
              <a:t>payment</a:t>
            </a:r>
          </a:p>
          <a:p>
            <a:pPr lvl="0" algn="r">
              <a:spcBef>
                <a:spcPts val="1200"/>
              </a:spcBef>
            </a:pPr>
            <a:endParaRPr lang="en-US" sz="1200" b="1" dirty="0" smtClean="0">
              <a:solidFill>
                <a:srgbClr val="002A5C"/>
              </a:solidFill>
            </a:endParaRPr>
          </a:p>
          <a:p>
            <a:pPr lvl="0" algn="r">
              <a:spcBef>
                <a:spcPts val="1200"/>
              </a:spcBef>
            </a:pPr>
            <a:r>
              <a:rPr lang="en-US" sz="1200" dirty="0" smtClean="0">
                <a:solidFill>
                  <a:srgbClr val="002A5C"/>
                </a:solidFill>
              </a:rPr>
              <a:t>(</a:t>
            </a:r>
            <a:r>
              <a:rPr lang="en-US" sz="1200" dirty="0">
                <a:solidFill>
                  <a:srgbClr val="002A5C"/>
                </a:solidFill>
              </a:rPr>
              <a:t>Please see slide 19 for complete list)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2A5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Reporting</a:t>
            </a:r>
          </a:p>
        </p:txBody>
      </p:sp>
    </p:spTree>
    <p:extLst>
      <p:ext uri="{BB962C8B-B14F-4D97-AF65-F5344CB8AC3E}">
        <p14:creationId xmlns:p14="http://schemas.microsoft.com/office/powerpoint/2010/main" val="37232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51812"/>
            <a:ext cx="38543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550" dirty="0">
                <a:solidFill>
                  <a:srgbClr val="002A5C"/>
                </a:solidFill>
              </a:rPr>
              <a:t>Public guardianship program in many states or localities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090" y="2662177"/>
            <a:ext cx="3843945" cy="2392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550" dirty="0">
                <a:solidFill>
                  <a:srgbClr val="002A5C"/>
                </a:solidFill>
              </a:rPr>
              <a:t>A private institution operated for profit and licensed under State law, which has custody of the beneficiary; and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550" dirty="0">
                <a:solidFill>
                  <a:srgbClr val="002A5C"/>
                </a:solidFill>
              </a:rPr>
              <a:t>Persons other than above who are able and willing to serve as a payee for a beneficiary; e.g., members of community groups or organizations who volunteer to serve as payee for a </a:t>
            </a:r>
            <a:r>
              <a:rPr lang="en-US" sz="1550" dirty="0" smtClean="0">
                <a:solidFill>
                  <a:srgbClr val="002A5C"/>
                </a:solidFill>
              </a:rPr>
              <a:t>beneficiary</a:t>
            </a:r>
            <a:endParaRPr lang="en-US" sz="1550" dirty="0">
              <a:solidFill>
                <a:srgbClr val="002A5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Last Resort</a:t>
            </a:r>
          </a:p>
        </p:txBody>
      </p:sp>
    </p:spTree>
    <p:extLst>
      <p:ext uri="{BB962C8B-B14F-4D97-AF65-F5344CB8AC3E}">
        <p14:creationId xmlns:p14="http://schemas.microsoft.com/office/powerpoint/2010/main" val="10809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04303"/>
            <a:ext cx="3848582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Fiduciary duty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Possible bond; restricted accounts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Marshal assets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Separate bank account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Possible statutory guidance on investment 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Possible court approval of real estate and asset sale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Account to court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090" y="2604303"/>
            <a:ext cx="4052858" cy="2523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Fiduciary duty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Maintain current needs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Special bank account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Savings account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Guidance on creditors’ claims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No contracts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A5C"/>
                </a:solidFill>
              </a:rPr>
              <a:t>Personal responsibility for misused </a:t>
            </a:r>
            <a:r>
              <a:rPr lang="en-US" sz="1400" dirty="0" smtClean="0">
                <a:solidFill>
                  <a:srgbClr val="002A5C"/>
                </a:solidFill>
              </a:rPr>
              <a:t>funds</a:t>
            </a:r>
            <a:endParaRPr lang="en-US" sz="1400" dirty="0">
              <a:solidFill>
                <a:srgbClr val="002A5C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Financial Management</a:t>
            </a:r>
          </a:p>
        </p:txBody>
      </p:sp>
    </p:spTree>
    <p:extLst>
      <p:ext uri="{BB962C8B-B14F-4D97-AF65-F5344CB8AC3E}">
        <p14:creationId xmlns:p14="http://schemas.microsoft.com/office/powerpoint/2010/main" val="42285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62177"/>
            <a:ext cx="3848582" cy="1785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Notice of hearing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May attend hearing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Appeal to higher state court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May file for termination &amp; restoration of rights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3947" y="2662177"/>
            <a:ext cx="3856088" cy="1538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Advance notice of need for a payee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Opportunity to protest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Notice of payee appointment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Appeal to SSA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0350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Needs 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Representative </a:t>
            </a:r>
            <a:r>
              <a:rPr lang="en-US" sz="4000" dirty="0"/>
              <a:t>Payee?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2355" y="2838958"/>
            <a:ext cx="2268638" cy="2268638"/>
            <a:chOff x="734993" y="2768321"/>
            <a:chExt cx="2268638" cy="2268638"/>
          </a:xfrm>
        </p:grpSpPr>
        <p:sp>
          <p:nvSpPr>
            <p:cNvPr id="8" name="Oval 7"/>
            <p:cNvSpPr/>
            <p:nvPr/>
          </p:nvSpPr>
          <p:spPr>
            <a:xfrm>
              <a:off x="734993" y="2768321"/>
              <a:ext cx="2268638" cy="2268638"/>
            </a:xfrm>
            <a:prstGeom prst="ellipse">
              <a:avLst/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9109" y="3610251"/>
              <a:ext cx="22004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Most children </a:t>
              </a:r>
              <a:r>
                <a:rPr lang="en-US" sz="1600" dirty="0" smtClean="0">
                  <a:solidFill>
                    <a:schemeClr val="bg1"/>
                  </a:solidFill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</a:rPr>
              </a:br>
              <a:r>
                <a:rPr lang="en-US" sz="1600" dirty="0" smtClean="0">
                  <a:solidFill>
                    <a:schemeClr val="bg1"/>
                  </a:solidFill>
                </a:rPr>
                <a:t>under </a:t>
              </a:r>
              <a:r>
                <a:rPr lang="en-US" sz="1600" dirty="0">
                  <a:solidFill>
                    <a:schemeClr val="bg1"/>
                  </a:solidFill>
                </a:rPr>
                <a:t>age </a:t>
              </a:r>
              <a:r>
                <a:rPr lang="en-US" sz="1600" dirty="0" smtClean="0">
                  <a:solidFill>
                    <a:schemeClr val="bg1"/>
                  </a:solidFill>
                </a:rPr>
                <a:t>of </a:t>
              </a:r>
              <a:r>
                <a:rPr lang="en-US" sz="16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3437681" y="2838958"/>
            <a:ext cx="2268638" cy="2268638"/>
          </a:xfrm>
          <a:prstGeom prst="ellipse">
            <a:avLst/>
          </a:prstGeom>
          <a:solidFill>
            <a:srgbClr val="007D7D"/>
          </a:solidFill>
          <a:ln>
            <a:solidFill>
              <a:srgbClr val="007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71797" y="3557779"/>
            <a:ext cx="2200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Adults declared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by </a:t>
            </a:r>
            <a:r>
              <a:rPr lang="en-US" sz="1600" dirty="0">
                <a:solidFill>
                  <a:schemeClr val="bg1"/>
                </a:solidFill>
              </a:rPr>
              <a:t>court </a:t>
            </a:r>
            <a:r>
              <a:rPr lang="en-US" sz="1600" dirty="0" smtClean="0">
                <a:solidFill>
                  <a:schemeClr val="bg1"/>
                </a:solidFill>
              </a:rPr>
              <a:t>as incompetent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23007" y="2838958"/>
            <a:ext cx="2268638" cy="2268638"/>
            <a:chOff x="6925520" y="3254457"/>
            <a:chExt cx="2268638" cy="2268638"/>
          </a:xfrm>
        </p:grpSpPr>
        <p:sp>
          <p:nvSpPr>
            <p:cNvPr id="18" name="Oval 17"/>
            <p:cNvSpPr/>
            <p:nvPr/>
          </p:nvSpPr>
          <p:spPr>
            <a:xfrm>
              <a:off x="6925520" y="3254457"/>
              <a:ext cx="2268638" cy="2268638"/>
            </a:xfrm>
            <a:prstGeom prst="ellipse">
              <a:avLst/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93752" y="3829653"/>
              <a:ext cx="220040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Adults </a:t>
              </a:r>
              <a:r>
                <a:rPr lang="en-US" sz="1600" dirty="0" smtClean="0">
                  <a:solidFill>
                    <a:schemeClr val="bg1"/>
                  </a:solidFill>
                </a:rPr>
                <a:t>incapable </a:t>
              </a:r>
              <a:r>
                <a:rPr lang="en-US" sz="1600" dirty="0">
                  <a:solidFill>
                    <a:schemeClr val="bg1"/>
                  </a:solidFill>
                </a:rPr>
                <a:t>of managing or directing the management of Social Security benefits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999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Duties of a Representative Payee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 anchor="t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/>
              <a:t>Determine basic needs </a:t>
            </a:r>
            <a:r>
              <a:rPr lang="en-US" sz="1600" dirty="0" smtClean="0"/>
              <a:t>and use benefit for those needs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Ensure that beneficiaries who reside in a facility receive a minimum personal needs </a:t>
            </a:r>
            <a:r>
              <a:rPr lang="en-US" sz="1600" b="1" dirty="0" smtClean="0"/>
              <a:t>allowance of $30 </a:t>
            </a:r>
            <a:r>
              <a:rPr lang="en-US" sz="1600" dirty="0" smtClean="0"/>
              <a:t>per for personal needs expenses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/>
              <a:t>Save benefits </a:t>
            </a:r>
            <a:r>
              <a:rPr lang="en-US" sz="1600" dirty="0" smtClean="0"/>
              <a:t>not needed for current needs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Keep </a:t>
            </a:r>
            <a:r>
              <a:rPr lang="en-US" sz="1600" b="1" dirty="0" smtClean="0"/>
              <a:t>accurate written records </a:t>
            </a:r>
            <a:r>
              <a:rPr lang="en-US" sz="1600" dirty="0" smtClean="0"/>
              <a:t>of what benefits received and how spent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Provide the </a:t>
            </a:r>
            <a:r>
              <a:rPr lang="en-US" sz="1600" b="1" dirty="0" smtClean="0"/>
              <a:t>Annual Representative Payee Accounting Report </a:t>
            </a:r>
            <a:r>
              <a:rPr lang="en-US" sz="1600" dirty="0" smtClean="0"/>
              <a:t>and make supporting documentation available upon SSA’s request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/>
              <a:t>Report changes </a:t>
            </a:r>
            <a:r>
              <a:rPr lang="en-US" sz="1600" dirty="0" smtClean="0"/>
              <a:t>that may affect payments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73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Representative Payee </a:t>
            </a:r>
            <a:br>
              <a:rPr lang="en-US" sz="4000" dirty="0"/>
            </a:br>
            <a:r>
              <a:rPr lang="en-US" sz="4000" dirty="0"/>
              <a:t>Reporting Requirements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lvl="1" indent="0" algn="ctr">
              <a:buNone/>
            </a:pPr>
            <a:r>
              <a:rPr lang="en-US" sz="1600" b="1" dirty="0">
                <a:solidFill>
                  <a:srgbClr val="002A5C"/>
                </a:solidFill>
              </a:rPr>
              <a:t>Payee must report </a:t>
            </a:r>
            <a:r>
              <a:rPr lang="en-US" sz="1600" b="1" dirty="0" smtClean="0">
                <a:solidFill>
                  <a:srgbClr val="002A5C"/>
                </a:solidFill>
              </a:rPr>
              <a:t>changes</a:t>
            </a:r>
          </a:p>
          <a:p>
            <a:pPr marL="0" lvl="1" indent="0" algn="ctr">
              <a:buNone/>
            </a:pPr>
            <a:endParaRPr lang="en-US" sz="1600" dirty="0">
              <a:solidFill>
                <a:srgbClr val="002A5C"/>
              </a:solidFill>
            </a:endParaRP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 moves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 starts or stops working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Beneficiary’s medical condition improves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 marries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 no longer needs a payee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 dies</a:t>
            </a:r>
          </a:p>
          <a:p>
            <a:pPr marL="1028700" lvl="1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Rep payee can no longer </a:t>
            </a:r>
            <a:r>
              <a:rPr lang="en-US" sz="1600" dirty="0" smtClean="0">
                <a:solidFill>
                  <a:srgbClr val="002A5C"/>
                </a:solidFill>
              </a:rPr>
              <a:t>serve</a:t>
            </a:r>
            <a:endParaRPr lang="en-US" sz="1600" dirty="0">
              <a:solidFill>
                <a:srgbClr val="002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SSA Collaboration</a:t>
            </a:r>
            <a:br>
              <a:rPr lang="en-US" sz="4000" dirty="0"/>
            </a:br>
            <a:r>
              <a:rPr lang="en-US" sz="4000" dirty="0"/>
              <a:t>with WINGS Guardianship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 anchor="t">
            <a:normAutofit/>
          </a:bodyPr>
          <a:lstStyle/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Working Interdisciplinary Network of Guardianship Stakeholders </a:t>
            </a:r>
            <a:r>
              <a:rPr lang="en-US" sz="1600" b="1" dirty="0"/>
              <a:t>(WINGS)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16 WINGS </a:t>
            </a:r>
            <a:r>
              <a:rPr lang="en-US" sz="1600" dirty="0"/>
              <a:t>groups</a:t>
            </a:r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457200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SSA designee as </a:t>
            </a:r>
            <a:r>
              <a:rPr lang="en-US" sz="1600" b="1" dirty="0"/>
              <a:t>key </a:t>
            </a:r>
            <a:r>
              <a:rPr lang="en-US" sz="1600" b="1" dirty="0" smtClean="0"/>
              <a:t>stakeholder</a:t>
            </a:r>
            <a:endParaRPr lang="en-US" sz="1600" b="1" dirty="0"/>
          </a:p>
        </p:txBody>
      </p:sp>
      <p:pic>
        <p:nvPicPr>
          <p:cNvPr id="4" name="Picture 3" descr="Wings Logo - Working Interdisciplinary Networks of Guardianship Stakeholders" title="WINGS 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49" y="4495481"/>
            <a:ext cx="3158847" cy="84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Representative Payee Accounting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Separately identify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Amount spent on beneficiary’s basic needs and personal items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Amount saved, if </a:t>
            </a:r>
            <a:r>
              <a:rPr lang="en-US" sz="1600" dirty="0" smtClean="0"/>
              <a:t>any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600" dirty="0" smtClean="0"/>
          </a:p>
          <a:p>
            <a:pPr marL="5715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Submit</a:t>
            </a:r>
          </a:p>
          <a:p>
            <a:pPr marL="11430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By Mail</a:t>
            </a:r>
          </a:p>
          <a:p>
            <a:pPr marL="11430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Online  - </a:t>
            </a:r>
            <a:r>
              <a:rPr lang="en-US" sz="1600" i="1" dirty="0">
                <a:solidFill>
                  <a:srgbClr val="007D7D"/>
                </a:solidFill>
              </a:rPr>
              <a:t> </a:t>
            </a:r>
            <a:r>
              <a:rPr lang="en-US" sz="1600" i="1" u="sng" dirty="0">
                <a:solidFill>
                  <a:srgbClr val="007D7D"/>
                </a:solidFill>
                <a:hlinkClick r:id="rId2"/>
              </a:rPr>
              <a:t>www.socialsecurity.gov/payee/form/index.htm</a:t>
            </a:r>
            <a:r>
              <a:rPr lang="en-US" sz="1600" i="1" dirty="0">
                <a:solidFill>
                  <a:srgbClr val="007D7D"/>
                </a:solidFill>
              </a:rPr>
              <a:t>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7681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781"/>
            <a:ext cx="7886700" cy="1133799"/>
          </a:xfrm>
        </p:spPr>
        <p:txBody>
          <a:bodyPr>
            <a:normAutofit/>
          </a:bodyPr>
          <a:lstStyle/>
          <a:p>
            <a:r>
              <a:rPr lang="en-US" sz="3600" dirty="0"/>
              <a:t>Representative Payee </a:t>
            </a:r>
            <a:br>
              <a:rPr lang="en-US" sz="3600" dirty="0"/>
            </a:br>
            <a:r>
              <a:rPr lang="en-US" sz="3600" dirty="0"/>
              <a:t>Accounting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7085"/>
            <a:ext cx="9144000" cy="266218"/>
          </a:xfrm>
        </p:spPr>
        <p:txBody>
          <a:bodyPr>
            <a:noAutofit/>
          </a:bodyPr>
          <a:lstStyle/>
          <a:p>
            <a:pPr algn="ctr"/>
            <a:r>
              <a:rPr lang="en-US" sz="1200" dirty="0">
                <a:solidFill>
                  <a:srgbClr val="007D7D"/>
                </a:solidFill>
              </a:rPr>
              <a:t>(Pages </a:t>
            </a:r>
            <a:r>
              <a:rPr lang="en-US" sz="1200" dirty="0" smtClean="0">
                <a:solidFill>
                  <a:srgbClr val="007D7D"/>
                </a:solidFill>
              </a:rPr>
              <a:t>1 - 2</a:t>
            </a:r>
            <a:r>
              <a:rPr lang="en-US" sz="1200" dirty="0">
                <a:solidFill>
                  <a:srgbClr val="007D7D"/>
                </a:solidFill>
              </a:rPr>
              <a:t>)</a:t>
            </a:r>
          </a:p>
        </p:txBody>
      </p:sp>
      <p:pic>
        <p:nvPicPr>
          <p:cNvPr id="4" name="Picture 3" descr="Image of page 1 for Social Security Administration Representative Payee Report sheet." title="Social Security Administration Representative Payee Report she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42" y="1620456"/>
            <a:ext cx="3197507" cy="41379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 descr="Image of page 2 for Social Security Administration Representative Payee Report sheet." title="Social Security Administration Representative Payee Report shee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82" y="1618241"/>
            <a:ext cx="3199219" cy="41401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5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of page 4 for Social Security Administration Representative Payee Report sheet." title="Social Security Administration Representative Payee Report she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18241"/>
            <a:ext cx="3199219" cy="41401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 descr="Image of page 3 for Social Security Administration Representative Payee Report sheet." title="Social Security Administration Representative Payee Report shee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81" y="1618241"/>
            <a:ext cx="3199219" cy="41401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6781"/>
            <a:ext cx="7886700" cy="1133799"/>
          </a:xfrm>
        </p:spPr>
        <p:txBody>
          <a:bodyPr>
            <a:normAutofit/>
          </a:bodyPr>
          <a:lstStyle/>
          <a:p>
            <a:r>
              <a:rPr lang="en-US" sz="3600" dirty="0"/>
              <a:t>Representative Payee </a:t>
            </a:r>
            <a:br>
              <a:rPr lang="en-US" sz="3600" dirty="0"/>
            </a:br>
            <a:r>
              <a:rPr lang="en-US" sz="3600" dirty="0"/>
              <a:t>Accounting Form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187085"/>
            <a:ext cx="9144000" cy="266218"/>
          </a:xfrm>
        </p:spPr>
        <p:txBody>
          <a:bodyPr>
            <a:noAutofit/>
          </a:bodyPr>
          <a:lstStyle/>
          <a:p>
            <a:pPr algn="ctr"/>
            <a:r>
              <a:rPr lang="en-US" sz="1200" dirty="0">
                <a:solidFill>
                  <a:srgbClr val="007D7D"/>
                </a:solidFill>
              </a:rPr>
              <a:t>(Pages </a:t>
            </a:r>
            <a:r>
              <a:rPr lang="en-US" sz="1200" dirty="0" smtClean="0">
                <a:solidFill>
                  <a:srgbClr val="007D7D"/>
                </a:solidFill>
              </a:rPr>
              <a:t>3 - 4)</a:t>
            </a:r>
            <a:endParaRPr lang="en-US" sz="1200" dirty="0">
              <a:solidFill>
                <a:srgbClr val="007D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Failure of Representative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Payee to </a:t>
            </a:r>
            <a:r>
              <a:rPr lang="en-US" sz="4000" dirty="0"/>
              <a:t>Report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If the payee </a:t>
            </a:r>
            <a:r>
              <a:rPr lang="en-US" sz="1600" b="1" dirty="0"/>
              <a:t>does not </a:t>
            </a:r>
            <a:r>
              <a:rPr lang="en-US" sz="1600" dirty="0"/>
              <a:t>respond or cooperate, SSA may: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Change payee or 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Initiate direct payment to </a:t>
            </a:r>
            <a:r>
              <a:rPr lang="en-US" sz="1600" dirty="0" smtClean="0"/>
              <a:t>beneficiary</a:t>
            </a:r>
          </a:p>
          <a:p>
            <a:pPr marL="1143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SSA field office </a:t>
            </a:r>
            <a:r>
              <a:rPr lang="en-US" sz="1600" b="1" dirty="0"/>
              <a:t>must</a:t>
            </a:r>
            <a:r>
              <a:rPr lang="en-US" sz="1600" dirty="0"/>
              <a:t>:</a:t>
            </a:r>
          </a:p>
          <a:p>
            <a:pPr marL="11430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Evaluate current payee for continued suitability</a:t>
            </a:r>
          </a:p>
          <a:p>
            <a:pPr marL="11430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Consider if beneficiary is capable of managing his or her own benefits</a:t>
            </a:r>
          </a:p>
          <a:p>
            <a:pPr marL="114300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/>
              <a:t>Document any suspected misuse or fraud </a:t>
            </a:r>
          </a:p>
          <a:p>
            <a:pPr marL="1085850" lvl="1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760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Payee Misuse </a:t>
            </a:r>
            <a:r>
              <a:rPr lang="en-US" sz="4000" dirty="0" smtClean="0"/>
              <a:t>of Beneficiary </a:t>
            </a:r>
            <a:r>
              <a:rPr lang="en-US" sz="4000" dirty="0"/>
              <a:t>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indent="-285750" algn="ctr"/>
            <a:r>
              <a:rPr lang="en-US" sz="1600" b="1" dirty="0"/>
              <a:t>Rep payees may not</a:t>
            </a:r>
            <a:r>
              <a:rPr lang="en-US" sz="1600" b="1" dirty="0" smtClean="0"/>
              <a:t>:</a:t>
            </a:r>
          </a:p>
          <a:p>
            <a:pPr marL="857250" lvl="2" indent="0">
              <a:buNone/>
            </a:pPr>
            <a:endParaRPr lang="en-US" sz="1600" b="1" dirty="0" smtClean="0"/>
          </a:p>
          <a:p>
            <a:pPr marL="74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Use beneficiary’s benefits for the rep payee’s own personal expenses</a:t>
            </a:r>
          </a:p>
          <a:p>
            <a:pPr marL="74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Put beneficiary funds in rep payee’s or another person's account</a:t>
            </a:r>
          </a:p>
          <a:p>
            <a:pPr marL="74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Keep conserved funds after no longer rep payee</a:t>
            </a:r>
          </a:p>
          <a:p>
            <a:pPr marL="74295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Charge beneficiary for services unless authorized by SSA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2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Reporting Potential Misuse by </a:t>
            </a:r>
            <a:br>
              <a:rPr lang="en-US" sz="4000" dirty="0"/>
            </a:br>
            <a:r>
              <a:rPr lang="en-US" sz="4000" dirty="0"/>
              <a:t>Representative Payees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If you suspect a representative payee has misused SSA benefits,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contact </a:t>
            </a:r>
            <a:r>
              <a:rPr lang="en-US" sz="1600" dirty="0"/>
              <a:t>SSA OIG Fraud Hotline</a:t>
            </a:r>
            <a:r>
              <a:rPr lang="en-US" sz="1600" dirty="0" smtClean="0"/>
              <a:t>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u="sng" dirty="0" smtClean="0">
                <a:solidFill>
                  <a:srgbClr val="007D7D"/>
                </a:solidFill>
                <a:hlinkClick r:id="rId2"/>
              </a:rPr>
              <a:t>oig.ssa.gov/report-fraud-waste-or-abuse/fraud-waste-and-abuse</a:t>
            </a:r>
            <a:r>
              <a:rPr lang="en-US" sz="1600" u="sng" dirty="0" smtClean="0">
                <a:solidFill>
                  <a:srgbClr val="007D7D"/>
                </a:solidFill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u="sng" dirty="0">
              <a:solidFill>
                <a:srgbClr val="007D7D"/>
              </a:solidFill>
            </a:endParaRPr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identifying information for rep payee and beneficiary </a:t>
            </a:r>
          </a:p>
          <a:p>
            <a:pPr marL="1085850" lvl="1">
              <a:buFont typeface="Wingdings" panose="05000000000000000000" pitchFamily="2" charset="2"/>
              <a:buChar char="ü"/>
            </a:pPr>
            <a:r>
              <a:rPr lang="en-US" sz="1600" dirty="0"/>
              <a:t>Names</a:t>
            </a:r>
          </a:p>
          <a:p>
            <a:pPr marL="1085850" lvl="1">
              <a:buFont typeface="Wingdings" panose="05000000000000000000" pitchFamily="2" charset="2"/>
              <a:buChar char="ü"/>
            </a:pPr>
            <a:r>
              <a:rPr lang="en-US" sz="1600" dirty="0"/>
              <a:t>Social Security numbers</a:t>
            </a:r>
          </a:p>
          <a:p>
            <a:pPr marL="1085850" lvl="1">
              <a:buFont typeface="Wingdings" panose="05000000000000000000" pitchFamily="2" charset="2"/>
              <a:buChar char="ü"/>
            </a:pPr>
            <a:r>
              <a:rPr lang="en-US" sz="1600" dirty="0"/>
              <a:t>Date of birth </a:t>
            </a:r>
            <a:endParaRPr lang="en-US" sz="1600" dirty="0" smtClean="0"/>
          </a:p>
          <a:p>
            <a:pPr marL="1485900" lvl="2" indent="-285750"/>
            <a:endParaRPr lang="en-US" sz="1600" dirty="0"/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Provide details of when, how, and </a:t>
            </a:r>
            <a:r>
              <a:rPr lang="en-US" sz="1600" dirty="0" smtClean="0"/>
              <a:t>where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864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Fee-for-Services</a:t>
            </a:r>
            <a:br>
              <a:rPr lang="en-US" sz="4000" dirty="0"/>
            </a:br>
            <a:r>
              <a:rPr lang="en-US" sz="4000" dirty="0"/>
              <a:t>Representative Payees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Fee-for-Service Payee (FFS) </a:t>
            </a:r>
            <a:r>
              <a:rPr lang="en-US" sz="1600" dirty="0"/>
              <a:t>is an organization authorized by SSA </a:t>
            </a:r>
            <a:r>
              <a:rPr lang="en-US" sz="1600" dirty="0" smtClean="0"/>
              <a:t>to </a:t>
            </a:r>
            <a:br>
              <a:rPr lang="en-US" sz="1600" dirty="0" smtClean="0"/>
            </a:br>
            <a:r>
              <a:rPr lang="en-US" sz="1600" dirty="0" smtClean="0"/>
              <a:t>receive </a:t>
            </a:r>
            <a:r>
              <a:rPr lang="en-US" sz="1600" dirty="0"/>
              <a:t>payment for their payee services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To qualify as a FFS payee, the organization must:</a:t>
            </a:r>
          </a:p>
          <a:p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5154" y="3865944"/>
            <a:ext cx="8889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 a state/local government agencies or a bonded and licensed </a:t>
            </a:r>
            <a:r>
              <a:rPr lang="en-US" sz="1600" dirty="0" smtClean="0">
                <a:solidFill>
                  <a:srgbClr val="002A5C"/>
                </a:solidFill>
              </a:rPr>
              <a:t/>
            </a:r>
            <a:br>
              <a:rPr lang="en-US" sz="1600" dirty="0" smtClean="0">
                <a:solidFill>
                  <a:srgbClr val="002A5C"/>
                </a:solidFill>
              </a:rPr>
            </a:br>
            <a:r>
              <a:rPr lang="en-US" sz="1600" dirty="0" smtClean="0">
                <a:solidFill>
                  <a:srgbClr val="002A5C"/>
                </a:solidFill>
              </a:rPr>
              <a:t>community </a:t>
            </a:r>
            <a:r>
              <a:rPr lang="en-US" sz="1600" dirty="0">
                <a:solidFill>
                  <a:srgbClr val="002A5C"/>
                </a:solidFill>
              </a:rPr>
              <a:t>based non-profit social service organization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Regularly serve at least five beneficiaries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Generally not be a creditor of the beneficiary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Request approval in writing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Receives notice of approval from SSA before collecting </a:t>
            </a:r>
            <a:r>
              <a:rPr lang="en-US" sz="1600" dirty="0" smtClean="0">
                <a:solidFill>
                  <a:srgbClr val="002A5C"/>
                </a:solidFill>
              </a:rPr>
              <a:t>fee </a:t>
            </a:r>
            <a:endParaRPr lang="en-US" sz="1600" dirty="0">
              <a:solidFill>
                <a:srgbClr val="002A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FFS </a:t>
            </a:r>
            <a:r>
              <a:rPr lang="en-US" sz="4000" dirty="0" smtClean="0"/>
              <a:t>Organizational</a:t>
            </a:r>
            <a:br>
              <a:rPr lang="en-US" sz="4000" dirty="0" smtClean="0"/>
            </a:br>
            <a:r>
              <a:rPr lang="en-US" sz="4000" dirty="0" smtClean="0"/>
              <a:t>Payee </a:t>
            </a:r>
            <a:r>
              <a:rPr lang="en-US" sz="4000" dirty="0"/>
              <a:t>Payment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FFS organizational payees can collect the lesser of </a:t>
            </a:r>
            <a:r>
              <a:rPr lang="en-US" sz="1600" b="1" dirty="0"/>
              <a:t>10% </a:t>
            </a:r>
            <a:r>
              <a:rPr lang="en-US" sz="1600" dirty="0"/>
              <a:t>of monthly benefit amount or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/>
              <a:t>$41 (2017) </a:t>
            </a:r>
            <a:r>
              <a:rPr lang="en-US" sz="1600" dirty="0"/>
              <a:t>for beneficiaries without listed diagnosis code involving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drug </a:t>
            </a:r>
            <a:r>
              <a:rPr lang="en-US" sz="1600" dirty="0"/>
              <a:t>addiction or alcoholism (DAA),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/>
              <a:t>$78 (2017) </a:t>
            </a:r>
            <a:r>
              <a:rPr lang="en-US" sz="1600" dirty="0"/>
              <a:t>for beneficiaries with a listed diagnosis code </a:t>
            </a:r>
            <a:r>
              <a:rPr lang="en-US" sz="1600" dirty="0" smtClean="0"/>
              <a:t>involving </a:t>
            </a:r>
            <a:r>
              <a:rPr lang="en-US" sz="1600" dirty="0"/>
              <a:t>DAA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Fee-for-Services</a:t>
            </a:r>
            <a:br>
              <a:rPr lang="en-US" sz="4000" dirty="0"/>
            </a:br>
            <a:r>
              <a:rPr lang="en-US" sz="4000" dirty="0"/>
              <a:t>Representative Payees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600" dirty="0"/>
              <a:t>An organizational </a:t>
            </a:r>
            <a:r>
              <a:rPr lang="en-US" sz="1600" dirty="0"/>
              <a:t>rep payee cannot collect </a:t>
            </a:r>
            <a:r>
              <a:rPr lang="en-US" sz="1600" dirty="0" smtClean="0"/>
              <a:t>the fee for service that </a:t>
            </a:r>
            <a:r>
              <a:rPr lang="en-US" sz="1600" dirty="0"/>
              <a:t>SSA otherwise authorized if the organizational rep payee is already being compensated by court/guardianship fees for rep payee services </a:t>
            </a:r>
            <a:r>
              <a:rPr lang="en-US" sz="1600" dirty="0" smtClean="0"/>
              <a:t>(</a:t>
            </a:r>
            <a:r>
              <a:rPr lang="en-US" sz="1600" dirty="0"/>
              <a:t>and the amount of compensation from court/guardianship fees for rep payee services equals or exceeds the fee for service that SSA otherwise authorized</a:t>
            </a:r>
            <a:r>
              <a:rPr lang="en-US" sz="1600" dirty="0"/>
              <a:t>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24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501" y="1146418"/>
            <a:ext cx="9191501" cy="1086144"/>
          </a:xfrm>
        </p:spPr>
        <p:txBody>
          <a:bodyPr>
            <a:normAutofit/>
          </a:bodyPr>
          <a:lstStyle/>
          <a:p>
            <a:r>
              <a:rPr lang="en-US" sz="3200" dirty="0"/>
              <a:t>Representative </a:t>
            </a:r>
            <a:r>
              <a:rPr lang="en-US" sz="3200" dirty="0" smtClean="0"/>
              <a:t>Payee Monitoring-Site </a:t>
            </a:r>
            <a:r>
              <a:rPr lang="en-US" sz="3200" dirty="0"/>
              <a:t>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0057"/>
            <a:ext cx="9144000" cy="3824607"/>
          </a:xfrm>
        </p:spPr>
        <p:txBody>
          <a:bodyPr anchor="ctr">
            <a:normAutofit fontScale="62500" lnSpcReduction="20000"/>
          </a:bodyPr>
          <a:lstStyle/>
          <a:p>
            <a:pPr marL="1028700" lvl="1">
              <a:buFont typeface="Arial" panose="020B0604020202020204" pitchFamily="34" charset="0"/>
              <a:buChar char="•"/>
            </a:pPr>
            <a:r>
              <a:rPr lang="en-US" sz="2300" dirty="0"/>
              <a:t>In addition to annual accounting, SSA monitors representative payee performance </a:t>
            </a:r>
            <a:r>
              <a:rPr lang="en-US" sz="2300" dirty="0" smtClean="0"/>
              <a:t>by </a:t>
            </a:r>
            <a:br>
              <a:rPr lang="en-US" sz="2300" dirty="0" smtClean="0"/>
            </a:br>
            <a:r>
              <a:rPr lang="en-US" sz="2300" dirty="0" smtClean="0"/>
              <a:t>conducting site </a:t>
            </a:r>
            <a:r>
              <a:rPr lang="en-US" sz="2300" dirty="0"/>
              <a:t>reviews.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300" dirty="0"/>
              <a:t>The SSA Act requires SSA to periodically conduct an onsite review of: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Individual payees serving 15 or more beneficiaries or recipients;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Organizational payees serving 50 or more beneficiaries or recipients;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Fee-for-Service (FFS) payees; and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State mental hospitals participating in our on-site review program.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300" dirty="0"/>
              <a:t>SSA also conducts discretionary site reviews of payees, including: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Organizational payees serving 49 or fewer beneficiaries or recipients;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Individual payees serving 14 or fewer beneficiaries or recipients; and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Reviews triggered by reports of potential problems with the  representative payee.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300" dirty="0"/>
              <a:t>A site review includes: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Face-to face interview with the payee and, in most cases, a visit to the payee’s location;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Interviews with a sample of beneficiaries; and</a:t>
            </a:r>
          </a:p>
          <a:p>
            <a:pPr marL="1428750" lvl="2">
              <a:buFont typeface="Wingdings" panose="05000000000000000000" pitchFamily="2" charset="2"/>
              <a:buChar char="ü"/>
            </a:pPr>
            <a:r>
              <a:rPr lang="en-US" sz="2300" dirty="0"/>
              <a:t>Examination of the financial records and supporting documentation for each sampled beneficiary</a:t>
            </a:r>
            <a:r>
              <a:rPr lang="en-US" sz="2300" dirty="0" smtClean="0"/>
              <a:t>.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505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Objectives of Training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 anchor="t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Orient</a:t>
            </a:r>
            <a:r>
              <a:rPr lang="en-US" sz="1600" dirty="0"/>
              <a:t> judges and court staff to SSA representative payee program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Highlight</a:t>
            </a:r>
            <a:r>
              <a:rPr lang="en-US" sz="1600" dirty="0"/>
              <a:t> similarities and differences between representative payee program and guardianship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Alert</a:t>
            </a:r>
            <a:r>
              <a:rPr lang="en-US" sz="1600" dirty="0"/>
              <a:t> courts to possible misuse of Social Security benefits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Better serve </a:t>
            </a:r>
            <a:r>
              <a:rPr lang="en-US" sz="1600" dirty="0"/>
              <a:t>individuals who have both payee and guardian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Enhance</a:t>
            </a:r>
            <a:r>
              <a:rPr lang="en-US" sz="1600" dirty="0"/>
              <a:t> collaboration between courts and </a:t>
            </a:r>
            <a:r>
              <a:rPr lang="en-US" sz="1600" dirty="0" smtClean="0"/>
              <a:t>SSA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85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When SSA Benefit Can be Used </a:t>
            </a:r>
            <a:br>
              <a:rPr lang="en-US" sz="4000" dirty="0"/>
            </a:br>
            <a:r>
              <a:rPr lang="en-US" sz="4000" dirty="0"/>
              <a:t>for Guardian Costs &amp;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Autofit/>
          </a:bodyPr>
          <a:lstStyle/>
          <a:p>
            <a:pPr indent="-285750"/>
            <a:r>
              <a:rPr lang="en-US" sz="1600" dirty="0"/>
              <a:t>Beneficiary’s funds may be used for customary guardianship costs (or proceedings)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/>
              <a:t>court-appointed fees, if </a:t>
            </a:r>
            <a:r>
              <a:rPr lang="en-US" sz="1600" dirty="0" smtClean="0"/>
              <a:t>:</a:t>
            </a:r>
          </a:p>
          <a:p>
            <a:pPr indent="-285750"/>
            <a:endParaRPr lang="en-US" sz="1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Guardianship appears to be in the beneficiary’s best interests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Beneficiary’s personal needs are met, and 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600" dirty="0"/>
              <a:t>Beneficiary’s funds would not be depleted by the guardianship costs </a:t>
            </a:r>
          </a:p>
        </p:txBody>
      </p:sp>
    </p:spTree>
    <p:extLst>
      <p:ext uri="{BB962C8B-B14F-4D97-AF65-F5344CB8AC3E}">
        <p14:creationId xmlns:p14="http://schemas.microsoft.com/office/powerpoint/2010/main" val="41798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When SSA Benefit CANNOT be Used </a:t>
            </a:r>
            <a:br>
              <a:rPr lang="en-US" sz="4000" dirty="0"/>
            </a:br>
            <a:r>
              <a:rPr lang="en-US" sz="4000" dirty="0"/>
              <a:t>for Guardian Costs &amp; Fees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571500" indent="-285750">
              <a:buFont typeface="Arial" panose="020B0604020202020204" pitchFamily="34" charset="0"/>
              <a:buChar char="•"/>
            </a:pPr>
            <a:r>
              <a:rPr lang="en-US" sz="1700" dirty="0"/>
              <a:t>Guardianship costs and fees </a:t>
            </a:r>
            <a:r>
              <a:rPr lang="en-US" sz="1700" b="1" dirty="0"/>
              <a:t>are included </a:t>
            </a:r>
            <a:r>
              <a:rPr lang="en-US" sz="1700" dirty="0" smtClean="0"/>
              <a:t>as part </a:t>
            </a:r>
            <a:r>
              <a:rPr lang="en-US" sz="1700" dirty="0"/>
              <a:t>of the state’s support obligation </a:t>
            </a:r>
            <a:r>
              <a:rPr lang="en-US" sz="1700" dirty="0" smtClean="0"/>
              <a:t>to </a:t>
            </a:r>
            <a:r>
              <a:rPr lang="en-US" sz="1700" dirty="0"/>
              <a:t>the beneficiary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US" sz="1700" dirty="0"/>
              <a:t>Cost or fees relate to an </a:t>
            </a:r>
            <a:r>
              <a:rPr lang="en-US" sz="1700" b="1" dirty="0"/>
              <a:t>unsuccessful</a:t>
            </a:r>
            <a:r>
              <a:rPr lang="en-US" sz="1700" dirty="0"/>
              <a:t> guardianship petition  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628650" indent="-342900">
              <a:buFont typeface="Arial" panose="020B0604020202020204" pitchFamily="34" charset="0"/>
              <a:buChar char="•"/>
            </a:pPr>
            <a:r>
              <a:rPr lang="en-US" sz="1700" dirty="0"/>
              <a:t>Beneficiary’s funds will be depleted by the guardianship costs to the point where personal needs are unmet </a:t>
            </a:r>
          </a:p>
          <a:p>
            <a:pPr marL="628650" indent="-342900">
              <a:buFont typeface="Arial" panose="020B0604020202020204" pitchFamily="34" charset="0"/>
              <a:buChar char="•"/>
            </a:pPr>
            <a:endParaRPr lang="en-US" sz="17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96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Promising Court Practices to Coordinate </a:t>
            </a:r>
            <a:br>
              <a:rPr lang="en-US" sz="3200" dirty="0"/>
            </a:br>
            <a:r>
              <a:rPr lang="en-US" sz="3200" dirty="0"/>
              <a:t>With SSA Representative Payee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081" y="2559132"/>
            <a:ext cx="7886700" cy="3343657"/>
          </a:xfrm>
        </p:spPr>
        <p:txBody>
          <a:bodyPr anchor="ctr">
            <a:normAutofit/>
          </a:bodyPr>
          <a:lstStyle/>
          <a:p>
            <a:pPr algn="ctr"/>
            <a:r>
              <a:rPr lang="en-US" sz="1600" b="1" dirty="0"/>
              <a:t>General Court </a:t>
            </a:r>
            <a:r>
              <a:rPr lang="en-US" sz="1600" b="1" dirty="0" smtClean="0"/>
              <a:t>Practices</a:t>
            </a:r>
          </a:p>
          <a:p>
            <a:pPr algn="ctr"/>
            <a:r>
              <a:rPr lang="en-US" sz="1600" dirty="0" smtClean="0"/>
              <a:t> </a:t>
            </a:r>
            <a:endParaRPr lang="en-US" sz="1600" dirty="0"/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Consider representative payee as option to avoid need for guardianship of property if no other income or assets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Require guardianship petition to include rep payee status and contact information for payee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Instruct guardian ad litem, court visitor, investigators to inquire about rep payee status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Alert local SSA office of appointment of guardian for person receiving SSA </a:t>
            </a:r>
            <a:r>
              <a:rPr lang="en-US" sz="1600" dirty="0" smtClean="0"/>
              <a:t>benefits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47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Promising Court Practices to Coordinate </a:t>
            </a:r>
            <a:br>
              <a:rPr lang="en-US" sz="3200" dirty="0"/>
            </a:br>
            <a:r>
              <a:rPr lang="en-US" sz="3200" dirty="0"/>
              <a:t>With SSA Representative Payee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71980"/>
            <a:ext cx="7886700" cy="3442684"/>
          </a:xfrm>
        </p:spPr>
        <p:txBody>
          <a:bodyPr anchor="ctr">
            <a:normAutofit/>
          </a:bodyPr>
          <a:lstStyle/>
          <a:p>
            <a:pPr algn="ctr"/>
            <a:r>
              <a:rPr lang="en-US" sz="1600" b="1" dirty="0"/>
              <a:t>Court practices when guardian is also rep </a:t>
            </a:r>
            <a:r>
              <a:rPr lang="en-US" sz="1600" b="1" dirty="0" smtClean="0"/>
              <a:t>payee</a:t>
            </a:r>
          </a:p>
          <a:p>
            <a:pPr algn="ctr"/>
            <a:endParaRPr lang="en-US" sz="1400" b="1" dirty="0"/>
          </a:p>
          <a:p>
            <a:pPr marL="62865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Identify cases where there is </a:t>
            </a:r>
            <a:r>
              <a:rPr lang="en-US" sz="1400" b="1" dirty="0"/>
              <a:t>dual role</a:t>
            </a:r>
          </a:p>
          <a:p>
            <a:pPr marL="62865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Identify cases in which </a:t>
            </a:r>
            <a:r>
              <a:rPr lang="en-US" sz="1400" b="1" dirty="0"/>
              <a:t>guardian seeks fee </a:t>
            </a:r>
            <a:r>
              <a:rPr lang="en-US" sz="1400" dirty="0"/>
              <a:t>from a bank account containing SSA benefits</a:t>
            </a:r>
          </a:p>
          <a:p>
            <a:pPr marL="62865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Notify SSA </a:t>
            </a:r>
            <a:r>
              <a:rPr lang="en-US" sz="1400" dirty="0"/>
              <a:t>of any changes to status of guardian who is also representative payee</a:t>
            </a:r>
          </a:p>
          <a:p>
            <a:pPr marL="62865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Report suspected abuse/exploitation </a:t>
            </a:r>
            <a:r>
              <a:rPr lang="en-US" sz="1400" dirty="0"/>
              <a:t>by guardian who is also rep payee to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Local SSA office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SSA Office of Inspector General</a:t>
            </a:r>
          </a:p>
          <a:p>
            <a:pPr marL="108585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Local adult protective services </a:t>
            </a:r>
          </a:p>
        </p:txBody>
      </p:sp>
    </p:spTree>
    <p:extLst>
      <p:ext uri="{BB962C8B-B14F-4D97-AF65-F5344CB8AC3E}">
        <p14:creationId xmlns:p14="http://schemas.microsoft.com/office/powerpoint/2010/main" val="28566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Promising Court Practices to Coordinate </a:t>
            </a:r>
            <a:br>
              <a:rPr lang="en-US" sz="3200" dirty="0"/>
            </a:br>
            <a:r>
              <a:rPr lang="en-US" sz="3200" dirty="0"/>
              <a:t>With SSA Representative Payee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600" b="1" dirty="0"/>
              <a:t>Court </a:t>
            </a:r>
            <a:r>
              <a:rPr lang="en-US" sz="1600" b="1" dirty="0" smtClean="0"/>
              <a:t>– SSA </a:t>
            </a:r>
            <a:r>
              <a:rPr lang="en-US" sz="1600" b="1" dirty="0"/>
              <a:t>systemic coordination practices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Judges &amp; court staff meet regularly with designated SSA representative payees to address coordination and training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Recruit  and encourage attorney volunteers to serve pro bono as representative </a:t>
            </a:r>
            <a:r>
              <a:rPr lang="en-US" sz="1600" dirty="0" smtClean="0"/>
              <a:t>payees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40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SSA Resources for Courts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28504"/>
            <a:ext cx="7886700" cy="348616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 Regional Communications Directors in the federal regions at </a:t>
            </a:r>
            <a:r>
              <a:rPr lang="en-US" sz="1600" i="1" u="sng" dirty="0">
                <a:solidFill>
                  <a:srgbClr val="007D7D"/>
                </a:solidFill>
                <a:hlinkClick r:id="rId2"/>
              </a:rPr>
              <a:t>www.socialsecurity.gov/agency/rcds.html</a:t>
            </a:r>
            <a:r>
              <a:rPr lang="en-US" sz="1600" i="1" u="sng" dirty="0">
                <a:solidFill>
                  <a:srgbClr val="007D7D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 Guide for Representative Payees </a:t>
            </a:r>
            <a:r>
              <a:rPr lang="en-US" sz="1600" dirty="0" smtClean="0"/>
              <a:t>at</a:t>
            </a:r>
            <a:br>
              <a:rPr lang="en-US" sz="1600" dirty="0" smtClean="0"/>
            </a:br>
            <a:r>
              <a:rPr lang="en-US" sz="1600" i="1" u="sng" dirty="0" smtClean="0">
                <a:solidFill>
                  <a:srgbClr val="007D7D"/>
                </a:solidFill>
                <a:hlinkClick r:id="rId3"/>
              </a:rPr>
              <a:t>www.socialsecurity.gov/pubs/EN-05-10076.pdf</a:t>
            </a:r>
            <a:r>
              <a:rPr lang="en-US" sz="1600" i="1" u="sng" dirty="0" smtClean="0">
                <a:hlinkClick r:id="rId3"/>
              </a:rPr>
              <a:t> </a:t>
            </a:r>
            <a:endParaRPr lang="en-US" sz="1600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 Guide for Organizational Payees </a:t>
            </a:r>
            <a:r>
              <a:rPr lang="en-US" sz="1600" dirty="0" smtClean="0"/>
              <a:t>at </a:t>
            </a:r>
            <a:r>
              <a:rPr lang="en-US" sz="1600" i="1" u="sng" dirty="0">
                <a:solidFill>
                  <a:srgbClr val="007D7D"/>
                </a:solidFill>
                <a:hlinkClick r:id="rId4"/>
              </a:rPr>
              <a:t>www.socialsecurity.gov/payee/NewGuide/toc.htm</a:t>
            </a:r>
            <a:r>
              <a:rPr lang="en-US" sz="1600" i="1" u="sng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U.S. Consumer Financial Protection Bureau, Managing Someone Else’s Money at </a:t>
            </a:r>
            <a:r>
              <a:rPr lang="en-US" sz="1600" i="1" u="sng" dirty="0">
                <a:solidFill>
                  <a:srgbClr val="007D7D"/>
                </a:solidFill>
                <a:hlinkClick r:id="rId5"/>
              </a:rPr>
              <a:t>www.consumerfinance.gov/managing-someone-elses-money </a:t>
            </a:r>
            <a:endParaRPr lang="en-US" sz="1600" i="1" u="sng" dirty="0">
              <a:solidFill>
                <a:srgbClr val="007D7D"/>
              </a:solidFill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722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978113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Representative Payee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920926"/>
            <a:ext cx="7886700" cy="3825434"/>
          </a:xfrm>
        </p:spPr>
        <p:txBody>
          <a:bodyPr>
            <a:normAutofit/>
          </a:bodyPr>
          <a:lstStyle/>
          <a:p>
            <a:pPr algn="ctr"/>
            <a:r>
              <a:rPr lang="en-US" sz="1600" i="1" u="sng" dirty="0">
                <a:hlinkClick r:id="rId2"/>
              </a:rPr>
              <a:t>www.ssa.gov/pubs/EN-05-10076.pdf</a:t>
            </a:r>
            <a:r>
              <a:rPr lang="en-US" sz="1600" b="1" i="1" u="sng" dirty="0">
                <a:solidFill>
                  <a:srgbClr val="007D7D"/>
                </a:solidFill>
              </a:rPr>
              <a:t> </a:t>
            </a:r>
          </a:p>
        </p:txBody>
      </p:sp>
      <p:pic>
        <p:nvPicPr>
          <p:cNvPr id="4" name="Picture 3" descr="Image of Social Security Guide for Representative Payees cover." title="A Guide for Representative Payees cover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01" y="2482884"/>
            <a:ext cx="2133395" cy="3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Training Agenda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 lIns="548640" rIns="54864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Overview</a:t>
            </a:r>
            <a:r>
              <a:rPr lang="en-US" sz="1600" dirty="0"/>
              <a:t> of SSA benefit programs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Comparison</a:t>
            </a:r>
            <a:r>
              <a:rPr lang="en-US" sz="1600" dirty="0"/>
              <a:t> of guardian and representative payee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Representative payee </a:t>
            </a:r>
            <a:r>
              <a:rPr lang="en-US" sz="1600" b="1" dirty="0"/>
              <a:t>duties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Guardianship fees </a:t>
            </a:r>
            <a:r>
              <a:rPr lang="en-US" sz="1600" dirty="0"/>
              <a:t>from SSA benefits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Court/SSA </a:t>
            </a:r>
            <a:r>
              <a:rPr lang="en-US" sz="1600" b="1" dirty="0"/>
              <a:t>best practices </a:t>
            </a:r>
            <a:r>
              <a:rPr lang="en-US" sz="1600" dirty="0"/>
              <a:t>for </a:t>
            </a:r>
            <a:r>
              <a:rPr lang="en-US" sz="1600" dirty="0" smtClean="0"/>
              <a:t>coordination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183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SSA’S Major Benefit Programs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77886" y="2778117"/>
            <a:ext cx="5504213" cy="864290"/>
          </a:xfrm>
        </p:spPr>
        <p:txBody>
          <a:bodyPr lIns="548640" rIns="548640" anchor="t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/>
              <a:t>Retirement, Survivors &amp; Disability Insurance </a:t>
            </a:r>
            <a:endParaRPr lang="en-US" sz="1600" dirty="0" smtClean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b="1" dirty="0" smtClean="0"/>
              <a:t>(</a:t>
            </a:r>
            <a:r>
              <a:rPr lang="en-US" sz="1600" b="1" dirty="0"/>
              <a:t>Social Security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52900" y="4168238"/>
            <a:ext cx="3924794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2A5C"/>
                </a:solidFill>
              </a:rPr>
              <a:t>Supplemental Security Income </a:t>
            </a:r>
            <a:r>
              <a:rPr lang="en-US" sz="1600" b="1" dirty="0">
                <a:solidFill>
                  <a:srgbClr val="002A5C"/>
                </a:solidFill>
              </a:rPr>
              <a:t>(SSI)</a:t>
            </a:r>
          </a:p>
        </p:txBody>
      </p:sp>
    </p:spTree>
    <p:extLst>
      <p:ext uri="{BB962C8B-B14F-4D97-AF65-F5344CB8AC3E}">
        <p14:creationId xmlns:p14="http://schemas.microsoft.com/office/powerpoint/2010/main" val="35699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Social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Protects workers and their families from loss of earnings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due </a:t>
            </a:r>
            <a:r>
              <a:rPr lang="en-US" sz="2000" dirty="0"/>
              <a:t>to one of the following reasons</a:t>
            </a:r>
            <a:r>
              <a:rPr lang="en-US" sz="2000" dirty="0" smtClean="0"/>
              <a:t>:</a:t>
            </a:r>
            <a:endParaRPr lang="en-US" sz="2000" dirty="0"/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18284" y="3607745"/>
            <a:ext cx="1539433" cy="1539433"/>
            <a:chOff x="1006997" y="3582365"/>
            <a:chExt cx="1539433" cy="1539433"/>
          </a:xfrm>
        </p:grpSpPr>
        <p:sp>
          <p:nvSpPr>
            <p:cNvPr id="8" name="Oval 7"/>
            <p:cNvSpPr/>
            <p:nvPr/>
          </p:nvSpPr>
          <p:spPr>
            <a:xfrm>
              <a:off x="1006997" y="3582365"/>
              <a:ext cx="1539433" cy="1539433"/>
            </a:xfrm>
            <a:prstGeom prst="ellipse">
              <a:avLst/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0146" y="4121248"/>
              <a:ext cx="1493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Death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02283" y="3607747"/>
            <a:ext cx="1539433" cy="1539433"/>
            <a:chOff x="3532690" y="3582365"/>
            <a:chExt cx="1539433" cy="1539433"/>
          </a:xfrm>
        </p:grpSpPr>
        <p:sp>
          <p:nvSpPr>
            <p:cNvPr id="9" name="Oval 8"/>
            <p:cNvSpPr/>
            <p:nvPr/>
          </p:nvSpPr>
          <p:spPr>
            <a:xfrm>
              <a:off x="3532690" y="3582365"/>
              <a:ext cx="1539433" cy="1539433"/>
            </a:xfrm>
            <a:prstGeom prst="ellipse">
              <a:avLst/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84776" y="4121248"/>
              <a:ext cx="1435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Disability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86282" y="3607745"/>
            <a:ext cx="1599236" cy="1539433"/>
            <a:chOff x="6259009" y="3582365"/>
            <a:chExt cx="1599236" cy="1539433"/>
          </a:xfrm>
        </p:grpSpPr>
        <p:sp>
          <p:nvSpPr>
            <p:cNvPr id="11" name="Oval 10"/>
            <p:cNvSpPr/>
            <p:nvPr/>
          </p:nvSpPr>
          <p:spPr>
            <a:xfrm>
              <a:off x="6288911" y="3582365"/>
              <a:ext cx="1539433" cy="1539433"/>
            </a:xfrm>
            <a:prstGeom prst="ellipse">
              <a:avLst/>
            </a:prstGeom>
            <a:solidFill>
              <a:srgbClr val="007D7D"/>
            </a:solidFill>
            <a:ln>
              <a:solidFill>
                <a:srgbClr val="007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59009" y="4121248"/>
              <a:ext cx="15992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/>
                  </a:solidFill>
                </a:rPr>
                <a:t>Retirement</a:t>
              </a:r>
              <a:endParaRPr lang="en-US" sz="2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45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Supplemental Security Income (SSI)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76995" y="3020798"/>
            <a:ext cx="3931475" cy="2642259"/>
          </a:xfrm>
        </p:spPr>
        <p:txBody>
          <a:bodyPr anchor="t">
            <a:normAutofit/>
          </a:bodyPr>
          <a:lstStyle/>
          <a:p>
            <a:pPr lvl="1" indent="0">
              <a:lnSpc>
                <a:spcPct val="300000"/>
              </a:lnSpc>
              <a:spcBef>
                <a:spcPts val="600"/>
              </a:spcBef>
              <a:buNone/>
            </a:pPr>
            <a:r>
              <a:rPr lang="en-US" sz="1600" dirty="0" smtClean="0">
                <a:solidFill>
                  <a:srgbClr val="002A5C"/>
                </a:solidFill>
              </a:rPr>
              <a:t>Age </a:t>
            </a:r>
            <a:r>
              <a:rPr lang="en-US" sz="1600" dirty="0">
                <a:solidFill>
                  <a:srgbClr val="002A5C"/>
                </a:solidFill>
              </a:rPr>
              <a:t>65 or older OR</a:t>
            </a:r>
          </a:p>
          <a:p>
            <a:pPr lvl="1" indent="0">
              <a:lnSpc>
                <a:spcPct val="300000"/>
              </a:lnSpc>
              <a:spcBef>
                <a:spcPts val="600"/>
              </a:spcBef>
              <a:buNone/>
            </a:pPr>
            <a:r>
              <a:rPr lang="en-US" sz="1600" dirty="0">
                <a:solidFill>
                  <a:srgbClr val="002A5C"/>
                </a:solidFill>
              </a:rPr>
              <a:t>Blind or Disabled; </a:t>
            </a:r>
            <a:r>
              <a:rPr lang="en-US" sz="1600" dirty="0" smtClean="0">
                <a:solidFill>
                  <a:srgbClr val="002A5C"/>
                </a:solidFill>
              </a:rPr>
              <a:t>and</a:t>
            </a:r>
            <a:endParaRPr lang="en-US" sz="1600" dirty="0">
              <a:solidFill>
                <a:srgbClr val="002A5C"/>
              </a:solidFill>
            </a:endParaRPr>
          </a:p>
          <a:p>
            <a:pPr lvl="1" indent="0">
              <a:lnSpc>
                <a:spcPct val="300000"/>
              </a:lnSpc>
              <a:spcBef>
                <a:spcPts val="600"/>
              </a:spcBef>
              <a:buNone/>
            </a:pPr>
            <a:r>
              <a:rPr lang="en-US" sz="1600" dirty="0">
                <a:solidFill>
                  <a:srgbClr val="002A5C"/>
                </a:solidFill>
              </a:rPr>
              <a:t>Limited income and </a:t>
            </a:r>
            <a:r>
              <a:rPr lang="en-US" sz="1600" dirty="0" smtClean="0">
                <a:solidFill>
                  <a:srgbClr val="002A5C"/>
                </a:solidFill>
              </a:rPr>
              <a:t>resources</a:t>
            </a:r>
            <a:endParaRPr lang="en-US" sz="1600" dirty="0">
              <a:solidFill>
                <a:srgbClr val="002A5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92664"/>
            <a:ext cx="9144000" cy="417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1600" b="1" dirty="0">
                <a:solidFill>
                  <a:srgbClr val="002A5C"/>
                </a:solidFill>
              </a:rPr>
              <a:t>Needs-based program for:</a:t>
            </a:r>
          </a:p>
        </p:txBody>
      </p:sp>
    </p:spTree>
    <p:extLst>
      <p:ext uri="{BB962C8B-B14F-4D97-AF65-F5344CB8AC3E}">
        <p14:creationId xmlns:p14="http://schemas.microsoft.com/office/powerpoint/2010/main" val="17777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4522" y="2662177"/>
            <a:ext cx="3845893" cy="88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Petition to court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Any interested </a:t>
            </a:r>
            <a:r>
              <a:rPr lang="en-US" sz="1600" dirty="0" smtClean="0">
                <a:solidFill>
                  <a:srgbClr val="002A5C"/>
                </a:solidFill>
              </a:rPr>
              <a:t>person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090" y="2662177"/>
            <a:ext cx="3843945" cy="171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Application to SSA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Proposed payee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Beneficiary</a:t>
            </a:r>
          </a:p>
          <a:p>
            <a:pPr marL="285750" lvl="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Third party referral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Initiate</a:t>
            </a:r>
          </a:p>
        </p:txBody>
      </p:sp>
    </p:spTree>
    <p:extLst>
      <p:ext uri="{BB962C8B-B14F-4D97-AF65-F5344CB8AC3E}">
        <p14:creationId xmlns:p14="http://schemas.microsoft.com/office/powerpoint/2010/main" val="14483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Compare: Need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522" y="2662942"/>
            <a:ext cx="3845892" cy="1455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Statutory definition of incapacity</a:t>
            </a:r>
          </a:p>
          <a:p>
            <a:pPr marL="342900" lvl="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Finding based on clear &amp; convincing evidence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endParaRPr lang="en-US" dirty="0">
              <a:solidFill>
                <a:srgbClr val="002A5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4143" y="2662177"/>
            <a:ext cx="3845892" cy="1692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Incapacity to manage or direct the management of payments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Court finding of legal incompetency </a:t>
            </a: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A5C"/>
                </a:solidFill>
              </a:rPr>
              <a:t>Most children under age 18 unless emancipated</a:t>
            </a:r>
          </a:p>
        </p:txBody>
      </p:sp>
    </p:spTree>
    <p:extLst>
      <p:ext uri="{BB962C8B-B14F-4D97-AF65-F5344CB8AC3E}">
        <p14:creationId xmlns:p14="http://schemas.microsoft.com/office/powerpoint/2010/main" val="30610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1191</Words>
  <Application>Microsoft Office PowerPoint</Application>
  <PresentationFormat>On-screen Show (4:3)</PresentationFormat>
  <Paragraphs>253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Social Security  Representative Payees: Judicial Training Guide</vt:lpstr>
      <vt:lpstr>SSA Collaboration with WINGS Guardianship Groups</vt:lpstr>
      <vt:lpstr>Objectives of Training Guide</vt:lpstr>
      <vt:lpstr>Training Agenda</vt:lpstr>
      <vt:lpstr>SSA’S Major Benefit Programs</vt:lpstr>
      <vt:lpstr>Social Security</vt:lpstr>
      <vt:lpstr>Supplemental Security Income (SSI)</vt:lpstr>
      <vt:lpstr>Compare: Initiate</vt:lpstr>
      <vt:lpstr>Compare: Need</vt:lpstr>
      <vt:lpstr>Compare: Process</vt:lpstr>
      <vt:lpstr>Compare: Selection</vt:lpstr>
      <vt:lpstr>Compare:Authority</vt:lpstr>
      <vt:lpstr>Compare: Reporting</vt:lpstr>
      <vt:lpstr>Compare: Last Resort</vt:lpstr>
      <vt:lpstr>Compare: Financial Management</vt:lpstr>
      <vt:lpstr>Compare: Participation</vt:lpstr>
      <vt:lpstr>Who Needs a  Representative Payee?</vt:lpstr>
      <vt:lpstr>Duties of a Representative Payee</vt:lpstr>
      <vt:lpstr>Representative Payee  Reporting Requirements</vt:lpstr>
      <vt:lpstr>Representative Payee Accounting</vt:lpstr>
      <vt:lpstr>Representative Payee  Accounting Form</vt:lpstr>
      <vt:lpstr>Representative Payee  Accounting Form</vt:lpstr>
      <vt:lpstr>Failure of Representative  Payee to Report</vt:lpstr>
      <vt:lpstr>Payee Misuse of Beneficiary Funds</vt:lpstr>
      <vt:lpstr>Reporting Potential Misuse by  Representative Payees</vt:lpstr>
      <vt:lpstr>Fee-for-Services Representative Payees</vt:lpstr>
      <vt:lpstr>FFS Organizational Payee Payment</vt:lpstr>
      <vt:lpstr>Fee-for-Services Representative Payees</vt:lpstr>
      <vt:lpstr>Representative Payee Monitoring-Site Reviews</vt:lpstr>
      <vt:lpstr>When SSA Benefit Can be Used  for Guardian Costs &amp; Fees</vt:lpstr>
      <vt:lpstr>When SSA Benefit CANNOT be Used  for Guardian Costs &amp; Fees </vt:lpstr>
      <vt:lpstr>Promising Court Practices to Coordinate  With SSA Representative Payee System</vt:lpstr>
      <vt:lpstr>Promising Court Practices to Coordinate  With SSA Representative Payee System</vt:lpstr>
      <vt:lpstr>Promising Court Practices to Coordinate  With SSA Representative Payee System</vt:lpstr>
      <vt:lpstr>Key SSA Resources for Courts</vt:lpstr>
      <vt:lpstr>Representative Payee Guide</vt:lpstr>
      <vt:lpstr>PowerPoint Presentation</vt:lpstr>
    </vt:vector>
  </TitlesOfParts>
  <Company>Social Security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Security  Representative Payees: Judicial Training Guide</dc:title>
  <dc:subject>Representative Payees: Judicial Training Guide</dc:subject>
  <dc:creator>Social Security Administration</dc:creator>
  <cp:keywords>Social Security Administration; SSA; Representative Payees; Judicial Training Guide</cp:keywords>
  <cp:lastModifiedBy>IWS/LAN</cp:lastModifiedBy>
  <cp:revision>193</cp:revision>
  <dcterms:created xsi:type="dcterms:W3CDTF">2017-02-13T16:43:33Z</dcterms:created>
  <dcterms:modified xsi:type="dcterms:W3CDTF">2017-03-17T17:28:19Z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